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16" r:id="rId5"/>
    <p:sldId id="481" r:id="rId6"/>
    <p:sldId id="480" r:id="rId7"/>
    <p:sldId id="258" r:id="rId8"/>
    <p:sldId id="482" r:id="rId9"/>
    <p:sldId id="265" r:id="rId10"/>
    <p:sldId id="260" r:id="rId11"/>
    <p:sldId id="264" r:id="rId12"/>
    <p:sldId id="267" r:id="rId13"/>
    <p:sldId id="266" r:id="rId14"/>
    <p:sldId id="268" r:id="rId15"/>
    <p:sldId id="484" r:id="rId16"/>
    <p:sldId id="483" r:id="rId17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ence Bosco" initials="FB" lastIdx="47" clrIdx="0"/>
  <p:cmAuthor id="2" name="Consilium Strategic Communications" initials="CSC" lastIdx="35" clrIdx="1"/>
  <p:cmAuthor id="3" name="Marieke Vermeersch" initials="MV" lastIdx="21" clrIdx="2"/>
  <p:cmAuthor id="4" name="Chris Gardner" initials="CG" lastIdx="15" clrIdx="3"/>
  <p:cmAuthor id="5" name="Marieke Vermeersch" initials="MV [2]" lastIdx="32" clrIdx="4"/>
  <p:cmAuthor id="6" name="Marieke Vermeersch" initials="MV [3]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CD2"/>
    <a:srgbClr val="E62332"/>
    <a:srgbClr val="B9AFDC"/>
    <a:srgbClr val="DCD7ED"/>
    <a:srgbClr val="DCD9B1"/>
    <a:srgbClr val="DCD9B0"/>
    <a:srgbClr val="CFCAA4"/>
    <a:srgbClr val="E9DFB3"/>
    <a:srgbClr val="5C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C2F7A-DAA8-425F-8365-86F591E8E77A}" v="12" dt="2021-06-07T15:02:45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251"/>
  </p:normalViewPr>
  <p:slideViewPr>
    <p:cSldViewPr snapToGrid="0">
      <p:cViewPr varScale="1">
        <p:scale>
          <a:sx n="67" d="100"/>
          <a:sy n="67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332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C1C08A-7D3C-484E-A9AA-ED1EF596F268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49751F-3F40-F44C-96EE-8302CEA6B7C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5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F774F3-EDAA-475F-821B-3D5E2E763BB9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7D97BD-FE11-44FF-96F5-FB9D18BF6B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85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D97BD-FE11-44FF-96F5-FB9D18BF6B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2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D97BD-FE11-44FF-96F5-FB9D18BF6B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3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D197493-8BA1-FA41-9C5A-D5B4BE1EBED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197493-8BA1-FA41-9C5A-D5B4BE1EBED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9AFD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D771D-FFC1-4B33-BE85-A6E2FE2B3A1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62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D6E1B0B-14AF-7A41-8379-40D1D0AFAB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9831" y="4245721"/>
            <a:ext cx="2659451" cy="2076762"/>
          </a:xfrm>
          <a:prstGeom prst="rect">
            <a:avLst/>
          </a:prstGeom>
        </p:spPr>
      </p:pic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C61773EB-3893-8D46-ACCC-1457E488828E}"/>
              </a:ext>
            </a:extLst>
          </p:cNvPr>
          <p:cNvSpPr txBox="1">
            <a:spLocks/>
          </p:cNvSpPr>
          <p:nvPr userDrawn="1"/>
        </p:nvSpPr>
        <p:spPr>
          <a:xfrm>
            <a:off x="336725" y="445720"/>
            <a:ext cx="4257439" cy="3140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5000" dirty="0">
                <a:latin typeface="+mn-lt"/>
                <a:cs typeface="Arial" panose="020B0604020202020204" pitchFamily="34" charset="0"/>
              </a:rPr>
              <a:t>BRUSSELS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5000" dirty="0">
                <a:latin typeface="+mn-lt"/>
                <a:cs typeface="Arial" panose="020B0604020202020204" pitchFamily="34" charset="0"/>
              </a:rPr>
              <a:t>SOUTH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5000" dirty="0">
                <a:latin typeface="+mn-lt"/>
                <a:cs typeface="Arial" panose="020B0604020202020204" pitchFamily="34" charset="0"/>
              </a:rPr>
              <a:t>CHARLEROI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5000" b="1" dirty="0">
                <a:latin typeface="+mn-lt"/>
                <a:cs typeface="Arial" panose="020B0604020202020204" pitchFamily="34" charset="0"/>
              </a:rPr>
              <a:t>BIOPARK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C61773EB-3893-8D46-ACCC-1457E488828E}"/>
              </a:ext>
            </a:extLst>
          </p:cNvPr>
          <p:cNvSpPr txBox="1">
            <a:spLocks/>
          </p:cNvSpPr>
          <p:nvPr userDrawn="1"/>
        </p:nvSpPr>
        <p:spPr>
          <a:xfrm>
            <a:off x="6428060" y="445720"/>
            <a:ext cx="3813220" cy="382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altLang="fr-FR" sz="5000" b="1" dirty="0">
                <a:latin typeface="+mn-lt"/>
                <a:cs typeface="Arial" panose="020B0604020202020204" pitchFamily="34" charset="0"/>
              </a:rPr>
              <a:t>THE SCIENCE DRIVEN BIOPARK AT THE HEART OF EUROPE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C61773EB-3893-8D46-ACCC-1457E488828E}"/>
              </a:ext>
            </a:extLst>
          </p:cNvPr>
          <p:cNvSpPr txBox="1">
            <a:spLocks/>
          </p:cNvSpPr>
          <p:nvPr userDrawn="1"/>
        </p:nvSpPr>
        <p:spPr>
          <a:xfrm>
            <a:off x="6428060" y="5334000"/>
            <a:ext cx="4057060" cy="721360"/>
          </a:xfrm>
          <a:prstGeom prst="rect">
            <a:avLst/>
          </a:prstGeom>
        </p:spPr>
        <p:txBody>
          <a:bodyPr vert="horz" wrap="square" lIns="91440" tIns="0" rIns="91440" bIns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buNone/>
            </a:pPr>
            <a:r>
              <a:rPr lang="en-US" altLang="fr-FR" sz="2000" b="0" dirty="0">
                <a:latin typeface="+mn-lt"/>
                <a:cs typeface="Arial" panose="020B0604020202020204" pitchFamily="34" charset="0"/>
              </a:rPr>
              <a:t>JUNE 2019,</a:t>
            </a:r>
            <a:r>
              <a:rPr lang="en-US" altLang="fr-FR" sz="2000" b="0" baseline="0" dirty="0">
                <a:latin typeface="+mn-lt"/>
                <a:cs typeface="Arial" panose="020B0604020202020204" pitchFamily="34" charset="0"/>
              </a:rPr>
              <a:t> CHARLEROI</a:t>
            </a:r>
            <a:endParaRPr lang="en-US" altLang="fr-FR" sz="2000" b="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8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E656B-51A1-4E44-83E5-2155EED665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1C6A19-EF15-46BE-A079-5C4333F13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706880"/>
            <a:ext cx="10515600" cy="447008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C5D20B-95BC-4AC4-ABF7-25E3E337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783BB4-5BB7-4BCD-BD92-61B7B34F5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F972AF-0105-4B4E-8C92-3FA4FB10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57CB-374F-4CC0-8934-B5732C25D4D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942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D197493-8BA1-FA41-9C5A-D5B4BE1EBED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197493-8BA1-FA41-9C5A-D5B4BE1EBED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9AFD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DB73580-4D46-4869-9864-47C1F0AAAB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28060" y="445720"/>
            <a:ext cx="4128180" cy="2387600"/>
          </a:xfrm>
        </p:spPr>
        <p:txBody>
          <a:bodyPr anchor="t" anchorCtr="0">
            <a:normAutofit/>
          </a:bodyPr>
          <a:lstStyle>
            <a:lvl1pPr algn="l">
              <a:lnSpc>
                <a:spcPts val="4500"/>
              </a:lnSpc>
              <a:defRPr sz="5000" b="1" i="0"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D771D-FFC1-4B33-BE85-A6E2FE2B3A1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62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D6E1B0B-14AF-7A41-8379-40D1D0AFAB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9831" y="4245721"/>
            <a:ext cx="2659451" cy="2076762"/>
          </a:xfrm>
          <a:prstGeom prst="rect">
            <a:avLst/>
          </a:prstGeom>
        </p:spPr>
      </p:pic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C61773EB-3893-8D46-ACCC-1457E488828E}"/>
              </a:ext>
            </a:extLst>
          </p:cNvPr>
          <p:cNvSpPr txBox="1">
            <a:spLocks/>
          </p:cNvSpPr>
          <p:nvPr userDrawn="1"/>
        </p:nvSpPr>
        <p:spPr>
          <a:xfrm>
            <a:off x="336725" y="445720"/>
            <a:ext cx="4257439" cy="3140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5000" dirty="0">
                <a:latin typeface="+mn-lt"/>
                <a:cs typeface="Arial" panose="020B0604020202020204" pitchFamily="34" charset="0"/>
              </a:rPr>
              <a:t>BRUSSELS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5000" dirty="0">
                <a:latin typeface="+mn-lt"/>
                <a:cs typeface="Arial" panose="020B0604020202020204" pitchFamily="34" charset="0"/>
              </a:rPr>
              <a:t>SOUTH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5000" dirty="0">
                <a:latin typeface="+mn-lt"/>
                <a:cs typeface="Arial" panose="020B0604020202020204" pitchFamily="34" charset="0"/>
              </a:rPr>
              <a:t>CHARLEROI</a:t>
            </a:r>
          </a:p>
          <a:p>
            <a:pPr marL="0" indent="0">
              <a:lnSpc>
                <a:spcPts val="4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5000" b="1" dirty="0">
                <a:latin typeface="+mn-lt"/>
                <a:cs typeface="Arial" panose="020B0604020202020204" pitchFamily="34" charset="0"/>
              </a:rPr>
              <a:t>BIOPARK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941B80-8B7B-4E82-96F1-82D985DACC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28060" y="4885640"/>
            <a:ext cx="4128180" cy="1655762"/>
          </a:xfrm>
        </p:spPr>
        <p:txBody>
          <a:bodyPr tIns="0" bIns="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790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F21924-64FB-43E6-A67B-2D36246587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A4398A-9100-470B-BD5F-C01D19520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3DFF6DB7-1959-4104-A8B4-BD66E2F1A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53883" y="635635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B3C957CB-374F-4CC0-8934-B5732C25D4DE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4462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767AE-E111-4F6A-BEF0-EF14F972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53714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063B5B-157D-4F33-BB63-6FC50938E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12796A-CA78-4649-9BBF-DD6E7394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DCDC3B-83C1-44C4-A077-75329665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BCA61C-F4C2-43D0-A0A0-38DEEA8B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57CB-374F-4CC0-8934-B5732C25D4D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05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E6C30-DBD6-4E43-B721-1E46D6609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3ED18A-3ED0-4F7F-B844-6ACEAF2BF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333EF5-4A22-4DD0-9092-4477B2EED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BB62A1-7322-455F-A7C0-C3930000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22400F-FE8A-4920-9B4E-23BC6835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425161-B7CB-42DC-9CA4-4C696AA4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57CB-374F-4CC0-8934-B5732C25D4D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70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248B43-2548-4C24-BAF1-3CA2E78F310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EE7374-6F1F-4818-8859-CE351D9F1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A4E171-6B27-4FB1-ABE4-C3E5CD6BD7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E09C36A-E6F7-4963-B368-BF54688A4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2E099E-03CF-4517-B1DE-59DA424B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2B6677E-F524-4A8B-86B6-41D9ECEE4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BCFE9D4-F71C-4504-B101-04D58620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57CB-374F-4CC0-8934-B5732C25D4DE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Espace réservé du titre 1">
            <a:extLst>
              <a:ext uri="{FF2B5EF4-FFF2-40B4-BE49-F238E27FC236}">
                <a16:creationId xmlns:a16="http://schemas.microsoft.com/office/drawing/2014/main" id="{1E046E5D-F548-45FF-BD2F-A8B3FDE4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6000" cy="12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3702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CDDE89-4205-4C69-907F-D2B5883175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4409B4-C036-4935-A187-3994ECA4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C35EB1-9021-47EA-943D-A3E530C6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653F9C-207B-4AAB-8857-6A152758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57CB-374F-4CC0-8934-B5732C25D4DE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9540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22AF26-7A72-4F77-BF18-5F4886E4A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58901"/>
            <a:ext cx="6172200" cy="41021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0FDB6E-AB73-4ACE-9275-F826DFDF4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58901"/>
            <a:ext cx="3932237" cy="4110087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FE24E5-7B83-4FCC-8701-1605DD4A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5FD83B-D25D-4110-8226-37253F83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34699E-9EF3-49DD-BD43-ACC530C6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57CB-374F-4CC0-8934-B5732C25D4DE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1E046E5D-F548-45FF-BD2F-A8B3FDE4D4F0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6096000" cy="12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fr-FR" sz="3000" dirty="0">
                <a:latin typeface="+mn-lt"/>
              </a:rPr>
              <a:t>MODIFIEZ LE STYLE DU TITRE</a:t>
            </a:r>
            <a:endParaRPr lang="fr-BE" sz="3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38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C5D11A-C916-40C5-9A51-AFAE734AA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58901"/>
            <a:ext cx="6172200" cy="41021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5FA9B1-3897-4DDF-B7F1-9A366B87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F8B72D-575E-4B9B-B55A-EA44937E3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00"/>
            </a:lvl1pPr>
          </a:lstStyle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6DA7C6-B836-484C-8994-64253C59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57CB-374F-4CC0-8934-B5732C25D4DE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1E046E5D-F548-45FF-BD2F-A8B3FDE4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6000" cy="12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3F0FDB6E-AB73-4ACE-9275-F826DFDF4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58901"/>
            <a:ext cx="3932237" cy="4110087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5666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BD771D-FFC1-4B33-BE85-A6E2FE2B3A1B}"/>
              </a:ext>
            </a:extLst>
          </p:cNvPr>
          <p:cNvSpPr/>
          <p:nvPr userDrawn="1"/>
        </p:nvSpPr>
        <p:spPr>
          <a:xfrm>
            <a:off x="0" y="0"/>
            <a:ext cx="6098400" cy="1263600"/>
          </a:xfrm>
          <a:prstGeom prst="rect">
            <a:avLst/>
          </a:prstGeom>
          <a:solidFill>
            <a:srgbClr val="B9AFD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srgbClr val="B9AFD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C0ABD8-523E-7048-BD1B-BACAA4809A8F}"/>
              </a:ext>
            </a:extLst>
          </p:cNvPr>
          <p:cNvSpPr/>
          <p:nvPr userDrawn="1"/>
        </p:nvSpPr>
        <p:spPr>
          <a:xfrm>
            <a:off x="6093600" y="0"/>
            <a:ext cx="6098400" cy="1264356"/>
          </a:xfrm>
          <a:prstGeom prst="rect">
            <a:avLst/>
          </a:prstGeom>
          <a:solidFill>
            <a:srgbClr val="E623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srgbClr val="B9AFD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046E5D-F548-45FF-BD2F-A8B3FDE4D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3600" cy="1263600"/>
          </a:xfrm>
          <a:prstGeom prst="rect">
            <a:avLst/>
          </a:prstGeom>
        </p:spPr>
        <p:txBody>
          <a:bodyPr vert="horz" lIns="180000" tIns="0" rIns="180000" bIns="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E4B8C9-0803-462A-B2DD-89487C43F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18640"/>
            <a:ext cx="10515600" cy="4358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FF6DB7-1959-4104-A8B4-BD66E2F1A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53883" y="635635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B3C957CB-374F-4CC0-8934-B5732C25D4DE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9" name="Image 25">
            <a:extLst>
              <a:ext uri="{FF2B5EF4-FFF2-40B4-BE49-F238E27FC236}">
                <a16:creationId xmlns:a16="http://schemas.microsoft.com/office/drawing/2014/main" id="{072D012A-08C1-F047-A2B4-F97D635B58D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6370" y="367082"/>
            <a:ext cx="678953" cy="530193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4EC56A12-0B03-1F41-A852-2CDD9050F9AD}"/>
              </a:ext>
            </a:extLst>
          </p:cNvPr>
          <p:cNvSpPr txBox="1">
            <a:spLocks/>
          </p:cNvSpPr>
          <p:nvPr userDrawn="1"/>
        </p:nvSpPr>
        <p:spPr>
          <a:xfrm>
            <a:off x="6317940" y="254234"/>
            <a:ext cx="1785586" cy="7558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1600" dirty="0">
                <a:latin typeface="+mn-lt"/>
                <a:cs typeface="Arial" panose="020B0604020202020204" pitchFamily="34" charset="0"/>
              </a:rPr>
              <a:t>BRUSSELS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1600" dirty="0">
                <a:latin typeface="+mn-lt"/>
                <a:cs typeface="Arial" panose="020B0604020202020204" pitchFamily="34" charset="0"/>
              </a:rPr>
              <a:t>SOUTH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1600" dirty="0">
                <a:latin typeface="+mn-lt"/>
                <a:cs typeface="Arial" panose="020B0604020202020204" pitchFamily="34" charset="0"/>
              </a:rPr>
              <a:t>CHARLEROI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None/>
            </a:pPr>
            <a:r>
              <a:rPr lang="en-US" altLang="fr-FR" sz="1600" b="1" dirty="0">
                <a:latin typeface="+mn-lt"/>
                <a:cs typeface="Arial" panose="020B0604020202020204" pitchFamily="34" charset="0"/>
              </a:rPr>
              <a:t>BIOPARK</a:t>
            </a:r>
          </a:p>
        </p:txBody>
      </p:sp>
    </p:spTree>
    <p:extLst>
      <p:ext uri="{BB962C8B-B14F-4D97-AF65-F5344CB8AC3E}">
        <p14:creationId xmlns:p14="http://schemas.microsoft.com/office/powerpoint/2010/main" val="135479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</p:sldLayoutIdLst>
  <p:hf hdr="0" ftr="0" dt="0"/>
  <p:txStyles>
    <p:titleStyle>
      <a:lvl1pPr algn="ctr" defTabSz="914400" rtl="0" eaLnBrk="1" latinLnBrk="0" hangingPunct="1">
        <a:lnSpc>
          <a:spcPts val="3000"/>
        </a:lnSpc>
        <a:spcBef>
          <a:spcPct val="0"/>
        </a:spcBef>
        <a:buNone/>
        <a:defRPr sz="3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D0FFB-96B2-42C1-A7ED-B7A2FC6EE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8444" y="894294"/>
            <a:ext cx="5132942" cy="2387600"/>
          </a:xfrm>
        </p:spPr>
        <p:txBody>
          <a:bodyPr>
            <a:noAutofit/>
          </a:bodyPr>
          <a:lstStyle/>
          <a:p>
            <a:r>
              <a:rPr lang="fr-BE" altLang="fr-FR" sz="4000" cap="all" dirty="0" err="1">
                <a:cs typeface="Arial" panose="020B0604020202020204" pitchFamily="34" charset="0"/>
              </a:rPr>
              <a:t>Cell</a:t>
            </a:r>
            <a:r>
              <a:rPr lang="fr-BE" altLang="fr-FR" sz="4000" cap="all" dirty="0">
                <a:cs typeface="Arial" panose="020B0604020202020204" pitchFamily="34" charset="0"/>
              </a:rPr>
              <a:t> and </a:t>
            </a:r>
            <a:r>
              <a:rPr lang="fr-BE" altLang="fr-FR" sz="4000" cap="all" dirty="0" err="1">
                <a:cs typeface="Arial" panose="020B0604020202020204" pitchFamily="34" charset="0"/>
              </a:rPr>
              <a:t>gene</a:t>
            </a:r>
            <a:r>
              <a:rPr lang="fr-BE" altLang="fr-FR" sz="4000" cap="all" dirty="0">
                <a:cs typeface="Arial" panose="020B0604020202020204" pitchFamily="34" charset="0"/>
              </a:rPr>
              <a:t> </a:t>
            </a:r>
            <a:r>
              <a:rPr lang="fr-BE" altLang="fr-FR" sz="4000" cap="all" dirty="0" err="1">
                <a:cs typeface="Arial" panose="020B0604020202020204" pitchFamily="34" charset="0"/>
              </a:rPr>
              <a:t>therapy</a:t>
            </a:r>
            <a:r>
              <a:rPr lang="fr-BE" altLang="fr-FR" sz="4000" cap="all" dirty="0">
                <a:cs typeface="Arial" panose="020B0604020202020204" pitchFamily="34" charset="0"/>
              </a:rPr>
              <a:t> </a:t>
            </a:r>
            <a:r>
              <a:rPr lang="fr-BE" altLang="fr-FR" sz="4000" cap="all" dirty="0" err="1">
                <a:cs typeface="Arial" panose="020B0604020202020204" pitchFamily="34" charset="0"/>
              </a:rPr>
              <a:t>accelerator</a:t>
            </a:r>
            <a:br>
              <a:rPr lang="fr-BE" altLang="fr-FR" sz="4000" cap="all" dirty="0">
                <a:cs typeface="Arial" panose="020B0604020202020204" pitchFamily="34" charset="0"/>
              </a:rPr>
            </a:br>
            <a:br>
              <a:rPr lang="fr-BE" altLang="fr-FR" sz="4000" cap="all" dirty="0">
                <a:cs typeface="Arial" panose="020B0604020202020204" pitchFamily="34" charset="0"/>
              </a:rPr>
            </a:br>
            <a:r>
              <a:rPr lang="fr-BE" altLang="fr-FR" sz="4000" cap="all" dirty="0">
                <a:cs typeface="Arial" panose="020B0604020202020204" pitchFamily="34" charset="0"/>
              </a:rPr>
              <a:t>application </a:t>
            </a:r>
            <a:r>
              <a:rPr lang="fr-BE" altLang="fr-FR" sz="4000" cap="all" dirty="0" err="1">
                <a:cs typeface="Arial" panose="020B0604020202020204" pitchFamily="34" charset="0"/>
              </a:rPr>
              <a:t>form</a:t>
            </a:r>
            <a:endParaRPr lang="fr-BE" altLang="fr-FR" sz="4000" cap="all" dirty="0"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C35F02-B3B8-4CDE-8937-494BC30EB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June 2021</a:t>
            </a:r>
          </a:p>
        </p:txBody>
      </p:sp>
    </p:spTree>
    <p:extLst>
      <p:ext uri="{BB962C8B-B14F-4D97-AF65-F5344CB8AC3E}">
        <p14:creationId xmlns:p14="http://schemas.microsoft.com/office/powerpoint/2010/main" val="2172951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6000" cy="1265273"/>
          </a:xfrm>
        </p:spPr>
        <p:txBody>
          <a:bodyPr>
            <a:normAutofit/>
          </a:bodyPr>
          <a:lstStyle/>
          <a:p>
            <a:r>
              <a:rPr lang="fr-BE" altLang="fr-FR" sz="3200" cap="all" dirty="0">
                <a:latin typeface="TSTAR Heavy"/>
                <a:cs typeface="Arial" panose="020B0604020202020204" pitchFamily="34" charset="0"/>
              </a:rPr>
              <a:t>Project </a:t>
            </a:r>
            <a:r>
              <a:rPr lang="fr-BE" altLang="fr-FR" sz="3200" cap="all" dirty="0" err="1">
                <a:latin typeface="TSTAR Heavy"/>
                <a:cs typeface="Arial" panose="020B0604020202020204" pitchFamily="34" charset="0"/>
              </a:rPr>
              <a:t>owner</a:t>
            </a:r>
            <a:r>
              <a:rPr lang="fr-BE" altLang="fr-FR" sz="3200" cap="all" dirty="0">
                <a:latin typeface="TSTAR Heavy"/>
                <a:cs typeface="Arial" panose="020B0604020202020204" pitchFamily="34" charset="0"/>
              </a:rPr>
              <a:t> or team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4FDED-99CB-490A-B19B-B6A42FC3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9C8EA9-E6CA-459F-82CC-561E804754C0}"/>
              </a:ext>
            </a:extLst>
          </p:cNvPr>
          <p:cNvSpPr txBox="1"/>
          <p:nvPr/>
        </p:nvSpPr>
        <p:spPr>
          <a:xfrm>
            <a:off x="7590407" y="43648"/>
            <a:ext cx="3409026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altLang="fr-FR" sz="1800" dirty="0">
                <a:solidFill>
                  <a:schemeClr val="tx1"/>
                </a:solidFill>
                <a:cs typeface="Arial" panose="020B0604020202020204" pitchFamily="34" charset="0"/>
              </a:rPr>
              <a:t>List the people in the project team, describing their academic/professional experience and areas of expertise. </a:t>
            </a:r>
          </a:p>
        </p:txBody>
      </p:sp>
    </p:spTree>
    <p:extLst>
      <p:ext uri="{BB962C8B-B14F-4D97-AF65-F5344CB8AC3E}">
        <p14:creationId xmlns:p14="http://schemas.microsoft.com/office/powerpoint/2010/main" val="390435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096000" cy="1265273"/>
          </a:xfrm>
        </p:spPr>
        <p:txBody>
          <a:bodyPr>
            <a:normAutofit/>
          </a:bodyPr>
          <a:lstStyle/>
          <a:p>
            <a:r>
              <a:rPr lang="fr-BE" altLang="fr-FR" sz="3200" cap="all" dirty="0">
                <a:latin typeface="TSTAR Heavy"/>
                <a:cs typeface="Arial" panose="020B0604020202020204" pitchFamily="34" charset="0"/>
              </a:rPr>
              <a:t>Project </a:t>
            </a:r>
            <a:r>
              <a:rPr lang="fr-BE" altLang="fr-FR" sz="3200" cap="all" dirty="0" err="1">
                <a:latin typeface="TSTAR Heavy"/>
                <a:cs typeface="Arial" panose="020B0604020202020204" pitchFamily="34" charset="0"/>
              </a:rPr>
              <a:t>history</a:t>
            </a:r>
            <a:r>
              <a:rPr lang="fr-BE" altLang="fr-FR" sz="3200" cap="all" dirty="0">
                <a:latin typeface="TSTAR Heavy"/>
                <a:cs typeface="Arial" panose="020B0604020202020204" pitchFamily="34" charset="0"/>
              </a:rPr>
              <a:t> and </a:t>
            </a:r>
            <a:r>
              <a:rPr lang="fr-BE" altLang="fr-FR" sz="3200" cap="all" dirty="0" err="1">
                <a:latin typeface="TSTAR Heavy"/>
                <a:cs typeface="Arial" panose="020B0604020202020204" pitchFamily="34" charset="0"/>
              </a:rPr>
              <a:t>Financials</a:t>
            </a:r>
            <a:endParaRPr lang="fr-BE" altLang="fr-FR" sz="3200" cap="all" dirty="0">
              <a:latin typeface="TSTAR Heavy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4FDED-99CB-490A-B19B-B6A42FC3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109D40-D497-45DB-AC5E-2C583AF171FA}"/>
              </a:ext>
            </a:extLst>
          </p:cNvPr>
          <p:cNvSpPr txBox="1"/>
          <p:nvPr/>
        </p:nvSpPr>
        <p:spPr>
          <a:xfrm>
            <a:off x="7590407" y="43648"/>
            <a:ext cx="3409026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altLang="fr-FR" sz="1800" dirty="0">
                <a:solidFill>
                  <a:schemeClr val="tx1"/>
                </a:solidFill>
                <a:cs typeface="Arial" panose="020B0604020202020204" pitchFamily="34" charset="0"/>
              </a:rPr>
              <a:t>When and how did the project start and how has it been funded (grants </a:t>
            </a:r>
            <a:r>
              <a:rPr lang="en-US" altLang="fr-FR" sz="1800" dirty="0" err="1">
                <a:solidFill>
                  <a:schemeClr val="tx1"/>
                </a:solidFill>
                <a:cs typeface="Arial" panose="020B0604020202020204" pitchFamily="34" charset="0"/>
              </a:rPr>
              <a:t>etc</a:t>
            </a:r>
            <a:r>
              <a:rPr lang="en-US" altLang="fr-FR" sz="1800" dirty="0">
                <a:solidFill>
                  <a:schemeClr val="tx1"/>
                </a:solidFill>
                <a:cs typeface="Arial" panose="020B0604020202020204" pitchFamily="34" charset="0"/>
              </a:rPr>
              <a:t>)? What were the funds used for and how much remains?</a:t>
            </a:r>
          </a:p>
        </p:txBody>
      </p:sp>
    </p:spTree>
    <p:extLst>
      <p:ext uri="{BB962C8B-B14F-4D97-AF65-F5344CB8AC3E}">
        <p14:creationId xmlns:p14="http://schemas.microsoft.com/office/powerpoint/2010/main" val="90542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6000" cy="1244008"/>
          </a:xfrm>
        </p:spPr>
        <p:txBody>
          <a:bodyPr>
            <a:normAutofit/>
          </a:bodyPr>
          <a:lstStyle/>
          <a:p>
            <a:r>
              <a:rPr lang="fr-BE" altLang="fr-FR" sz="3200" cap="all" dirty="0" err="1">
                <a:latin typeface="TSTAR Heavy"/>
                <a:cs typeface="Arial" panose="020B0604020202020204" pitchFamily="34" charset="0"/>
              </a:rPr>
              <a:t>Swot</a:t>
            </a:r>
            <a:r>
              <a:rPr lang="fr-BE" altLang="fr-FR" sz="3200" cap="all" dirty="0">
                <a:latin typeface="TSTAR Heavy"/>
                <a:cs typeface="Arial" panose="020B0604020202020204" pitchFamily="34" charset="0"/>
              </a:rPr>
              <a:t> ANALYSIS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4FDED-99CB-490A-B19B-B6A42FC3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3C6A7B-D13B-4ACD-94DD-81AAE87D5B2B}"/>
              </a:ext>
            </a:extLst>
          </p:cNvPr>
          <p:cNvSpPr txBox="1"/>
          <p:nvPr/>
        </p:nvSpPr>
        <p:spPr>
          <a:xfrm>
            <a:off x="7590407" y="43648"/>
            <a:ext cx="3409026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altLang="fr-FR" dirty="0">
                <a:cs typeface="Arial" panose="020B0604020202020204" pitchFamily="34" charset="0"/>
              </a:rPr>
              <a:t>Describe your project’s Strengths, Weaknesses, Opportunities </a:t>
            </a:r>
            <a:r>
              <a:rPr lang="en-US" altLang="fr-FR">
                <a:cs typeface="Arial" panose="020B0604020202020204" pitchFamily="34" charset="0"/>
              </a:rPr>
              <a:t>&amp; Threats.</a:t>
            </a:r>
            <a:endParaRPr lang="en-US" altLang="fr-FR" dirty="0"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altLang="fr-FR" sz="1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5BF8690D-0C7B-4B84-B6B1-9210C170F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821828"/>
              </p:ext>
            </p:extLst>
          </p:nvPr>
        </p:nvGraphicFramePr>
        <p:xfrm>
          <a:off x="1012134" y="1855995"/>
          <a:ext cx="10167732" cy="442291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83866">
                  <a:extLst>
                    <a:ext uri="{9D8B030D-6E8A-4147-A177-3AD203B41FA5}">
                      <a16:colId xmlns:a16="http://schemas.microsoft.com/office/drawing/2014/main" val="3126453653"/>
                    </a:ext>
                  </a:extLst>
                </a:gridCol>
                <a:gridCol w="5083866">
                  <a:extLst>
                    <a:ext uri="{9D8B030D-6E8A-4147-A177-3AD203B41FA5}">
                      <a16:colId xmlns:a16="http://schemas.microsoft.com/office/drawing/2014/main" val="4163181027"/>
                    </a:ext>
                  </a:extLst>
                </a:gridCol>
              </a:tblGrid>
              <a:tr h="2211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cap="all" baseline="0" dirty="0">
                          <a:solidFill>
                            <a:schemeClr val="tx1"/>
                          </a:solidFill>
                          <a:latin typeface="TSTAR Heavy" panose="02000806030000020004"/>
                        </a:rPr>
                        <a:t>Strengths </a:t>
                      </a:r>
                      <a:endParaRPr lang="en-GB" cap="all" baseline="0" dirty="0">
                        <a:solidFill>
                          <a:schemeClr val="tx1"/>
                        </a:solidFill>
                        <a:latin typeface="TSTAR Heavy" panose="02000806030000020004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C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cap="all" baseline="0" dirty="0">
                          <a:solidFill>
                            <a:schemeClr val="tx1"/>
                          </a:solidFill>
                          <a:latin typeface="TSTAR Heavy" panose="02000806030000020004"/>
                          <a:ea typeface="+mn-ea"/>
                          <a:cs typeface="+mn-cs"/>
                        </a:rPr>
                        <a:t>Weaknesses</a:t>
                      </a:r>
                      <a:endParaRPr lang="en-GB" sz="1800" b="1" kern="1200" cap="all" baseline="0" dirty="0">
                        <a:solidFill>
                          <a:schemeClr val="tx1"/>
                        </a:solidFill>
                        <a:latin typeface="TSTAR Heavy" panose="02000806030000020004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044880"/>
                  </a:ext>
                </a:extLst>
              </a:tr>
              <a:tr h="2211457">
                <a:tc>
                  <a:txBody>
                    <a:bodyPr/>
                    <a:lstStyle/>
                    <a:p>
                      <a:r>
                        <a:rPr lang="en-US" sz="1800" b="1" kern="1200" cap="all" baseline="0" dirty="0">
                          <a:solidFill>
                            <a:schemeClr val="tx1"/>
                          </a:solidFill>
                          <a:latin typeface="TSTAR Heavy" panose="02000806030000020004"/>
                          <a:ea typeface="+mn-ea"/>
                          <a:cs typeface="+mn-cs"/>
                        </a:rPr>
                        <a:t>Opportunities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cap="all" baseline="0" dirty="0">
                          <a:solidFill>
                            <a:schemeClr val="tx1"/>
                          </a:solidFill>
                          <a:latin typeface="TSTAR Heavy" panose="02000806030000020004"/>
                          <a:ea typeface="+mn-ea"/>
                          <a:cs typeface="+mn-cs"/>
                        </a:rPr>
                        <a:t>Threats</a:t>
                      </a:r>
                      <a:endParaRPr lang="en-GB" sz="1800" b="1" kern="1200" cap="all" baseline="0" dirty="0">
                        <a:solidFill>
                          <a:schemeClr val="tx1"/>
                        </a:solidFill>
                        <a:latin typeface="TSTAR Heavy" panose="02000806030000020004"/>
                        <a:ea typeface="+mn-ea"/>
                        <a:cs typeface="+mn-cs"/>
                      </a:endParaRPr>
                    </a:p>
                    <a:p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CD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789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902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D0FFB-96B2-42C1-A7ED-B7A2FC6EE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8444" y="894294"/>
            <a:ext cx="5132942" cy="2387600"/>
          </a:xfrm>
        </p:spPr>
        <p:txBody>
          <a:bodyPr>
            <a:noAutofit/>
          </a:bodyPr>
          <a:lstStyle/>
          <a:p>
            <a:r>
              <a:rPr lang="fr-BE" altLang="fr-FR" sz="4000" cap="all" dirty="0" err="1">
                <a:cs typeface="Arial" panose="020B0604020202020204" pitchFamily="34" charset="0"/>
              </a:rPr>
              <a:t>Cell</a:t>
            </a:r>
            <a:r>
              <a:rPr lang="fr-BE" altLang="fr-FR" sz="4000" cap="all" dirty="0">
                <a:cs typeface="Arial" panose="020B0604020202020204" pitchFamily="34" charset="0"/>
              </a:rPr>
              <a:t> and </a:t>
            </a:r>
            <a:r>
              <a:rPr lang="fr-BE" altLang="fr-FR" sz="4000" cap="all" dirty="0" err="1">
                <a:cs typeface="Arial" panose="020B0604020202020204" pitchFamily="34" charset="0"/>
              </a:rPr>
              <a:t>gene</a:t>
            </a:r>
            <a:r>
              <a:rPr lang="fr-BE" altLang="fr-FR" sz="4000" cap="all" dirty="0">
                <a:cs typeface="Arial" panose="020B0604020202020204" pitchFamily="34" charset="0"/>
              </a:rPr>
              <a:t> </a:t>
            </a:r>
            <a:r>
              <a:rPr lang="fr-BE" altLang="fr-FR" sz="4000" cap="all" dirty="0" err="1">
                <a:cs typeface="Arial" panose="020B0604020202020204" pitchFamily="34" charset="0"/>
              </a:rPr>
              <a:t>therapy</a:t>
            </a:r>
            <a:r>
              <a:rPr lang="fr-BE" altLang="fr-FR" sz="4000" cap="all" dirty="0">
                <a:cs typeface="Arial" panose="020B0604020202020204" pitchFamily="34" charset="0"/>
              </a:rPr>
              <a:t> </a:t>
            </a:r>
            <a:r>
              <a:rPr lang="fr-BE" altLang="fr-FR" sz="4000" cap="all" dirty="0" err="1">
                <a:cs typeface="Arial" panose="020B0604020202020204" pitchFamily="34" charset="0"/>
              </a:rPr>
              <a:t>accelerator</a:t>
            </a:r>
            <a:br>
              <a:rPr lang="fr-BE" altLang="fr-FR" sz="4000" cap="all" dirty="0">
                <a:cs typeface="Arial" panose="020B0604020202020204" pitchFamily="34" charset="0"/>
              </a:rPr>
            </a:br>
            <a:br>
              <a:rPr lang="fr-BE" altLang="fr-FR" sz="4000" cap="all" dirty="0">
                <a:cs typeface="Arial" panose="020B0604020202020204" pitchFamily="34" charset="0"/>
              </a:rPr>
            </a:br>
            <a:r>
              <a:rPr lang="fr-BE" altLang="fr-FR" sz="4000" cap="all" dirty="0">
                <a:cs typeface="Arial" panose="020B0604020202020204" pitchFamily="34" charset="0"/>
              </a:rPr>
              <a:t>application </a:t>
            </a:r>
            <a:r>
              <a:rPr lang="fr-BE" altLang="fr-FR" sz="4000" cap="all" dirty="0" err="1">
                <a:cs typeface="Arial" panose="020B0604020202020204" pitchFamily="34" charset="0"/>
              </a:rPr>
              <a:t>form</a:t>
            </a:r>
            <a:endParaRPr lang="fr-BE" altLang="fr-FR" sz="4000" cap="all" dirty="0"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C35F02-B3B8-4CDE-8937-494BC30EB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June 2021</a:t>
            </a:r>
          </a:p>
        </p:txBody>
      </p:sp>
    </p:spTree>
    <p:extLst>
      <p:ext uri="{BB962C8B-B14F-4D97-AF65-F5344CB8AC3E}">
        <p14:creationId xmlns:p14="http://schemas.microsoft.com/office/powerpoint/2010/main" val="297079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3A786-072F-4F7F-BA78-30774854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APPLICANT DETAILS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FF2B0-B1AC-41E6-8EA7-FBB7E8BB8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and contact details</a:t>
            </a:r>
          </a:p>
          <a:p>
            <a:r>
              <a:rPr lang="en-US" dirty="0"/>
              <a:t>Affiliation</a:t>
            </a:r>
          </a:p>
          <a:p>
            <a:r>
              <a:rPr lang="en-US" dirty="0"/>
              <a:t>Title of your project/application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A798C-6CD6-4D41-B950-892AAA974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C957CB-374F-4CC0-8934-B5732C25D4DE}" type="slidenum">
              <a:rPr lang="fr-BE" smtClean="0"/>
              <a:pPr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0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altLang="fr-FR" sz="3200" cap="all" dirty="0">
                <a:latin typeface="TSTAR Heavy"/>
                <a:cs typeface="Arial" panose="020B0604020202020204" pitchFamily="34" charset="0"/>
              </a:rPr>
            </a:br>
            <a:r>
              <a:rPr lang="en-US" altLang="fr-FR" sz="3200" cap="all" dirty="0">
                <a:latin typeface="TSTAR Heavy"/>
                <a:cs typeface="Arial" panose="020B0604020202020204" pitchFamily="34" charset="0"/>
              </a:rPr>
              <a:t>Make your case </a:t>
            </a:r>
            <a:br>
              <a:rPr lang="en-US" altLang="fr-FR" sz="3200" cap="all" dirty="0">
                <a:latin typeface="TSTAR Heavy"/>
                <a:cs typeface="Arial" panose="020B0604020202020204" pitchFamily="34" charset="0"/>
              </a:rPr>
            </a:br>
            <a:endParaRPr lang="fr-BE" sz="2200" cap="all" dirty="0">
              <a:latin typeface="TSTAR Heavy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C2DE9-CBEB-400E-B73F-953ACC1E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2536"/>
            <a:ext cx="10515600" cy="4434427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endParaRPr lang="en-US" altLang="fr-FR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altLang="fr-FR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altLang="fr-FR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altLang="fr-FR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B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6F9056-09FB-4E03-858D-0960C3E2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C1617C-4AB0-4DF0-B263-747F076E00CB}"/>
              </a:ext>
            </a:extLst>
          </p:cNvPr>
          <p:cNvSpPr txBox="1"/>
          <p:nvPr/>
        </p:nvSpPr>
        <p:spPr>
          <a:xfrm>
            <a:off x="7590407" y="43647"/>
            <a:ext cx="3180374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fr-FR" sz="1800" dirty="0">
                <a:latin typeface="TSTAR Heavy"/>
                <a:cs typeface="Arial" panose="020B0604020202020204" pitchFamily="34" charset="0"/>
              </a:rPr>
              <a:t>In 100 words, give a compelling case for further development &amp; funding of your project. Why are you confident of success?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83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97"/>
            <a:ext cx="6096000" cy="1266972"/>
          </a:xfrm>
        </p:spPr>
        <p:txBody>
          <a:bodyPr>
            <a:normAutofit fontScale="90000"/>
          </a:bodyPr>
          <a:lstStyle/>
          <a:p>
            <a:r>
              <a:rPr lang="en-US" altLang="fr-FR" sz="3600" cap="all" dirty="0">
                <a:latin typeface="TSTAR Heavy"/>
                <a:cs typeface="Arial" panose="020B0604020202020204" pitchFamily="34" charset="0"/>
              </a:rPr>
              <a:t> </a:t>
            </a:r>
            <a:br>
              <a:rPr lang="en-US" altLang="fr-FR" sz="3600" cap="all" dirty="0">
                <a:latin typeface="TSTAR Heavy"/>
                <a:cs typeface="Arial" panose="020B0604020202020204" pitchFamily="34" charset="0"/>
              </a:rPr>
            </a:br>
            <a:br>
              <a:rPr lang="en-US" altLang="fr-FR" sz="3600" cap="all" dirty="0">
                <a:latin typeface="TSTAR Heavy"/>
                <a:cs typeface="Arial" panose="020B0604020202020204" pitchFamily="34" charset="0"/>
              </a:rPr>
            </a:br>
            <a:r>
              <a:rPr lang="en-US" altLang="fr-FR" sz="3600" cap="all" dirty="0">
                <a:latin typeface="TSTAR Heavy"/>
                <a:cs typeface="Arial" panose="020B0604020202020204" pitchFamily="34" charset="0"/>
              </a:rPr>
              <a:t>what’s the healthcare Problem you are Addressing?</a:t>
            </a:r>
            <a:br>
              <a:rPr lang="en-US" altLang="fr-FR" sz="3600" cap="all" dirty="0">
                <a:latin typeface="TSTAR Heavy"/>
                <a:cs typeface="Arial" panose="020B0604020202020204" pitchFamily="34" charset="0"/>
              </a:rPr>
            </a:br>
            <a:br>
              <a:rPr lang="en-US" altLang="fr-FR" sz="2400" cap="all" dirty="0">
                <a:latin typeface="TSTAR Heavy"/>
                <a:cs typeface="Arial" panose="020B0604020202020204" pitchFamily="34" charset="0"/>
              </a:rPr>
            </a:br>
            <a:endParaRPr lang="fr-BE" sz="2400" cap="all" dirty="0">
              <a:latin typeface="TSTAR Heavy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C2DE9-CBEB-400E-B73F-953ACC1E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3349"/>
            <a:ext cx="10515600" cy="4103614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BE" altLang="fr-FR" sz="24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85BB61-6120-4950-B847-EAE450B3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CFC17C-11C0-46F7-945F-DF8692E11E50}"/>
              </a:ext>
            </a:extLst>
          </p:cNvPr>
          <p:cNvSpPr txBox="1"/>
          <p:nvPr/>
        </p:nvSpPr>
        <p:spPr>
          <a:xfrm>
            <a:off x="7590407" y="43648"/>
            <a:ext cx="3249228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Discuss the disease or condition, issues with current standard of care, unmet medical need, costs and economic impact.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50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6096000" cy="1254642"/>
          </a:xfrm>
        </p:spPr>
        <p:txBody>
          <a:bodyPr>
            <a:normAutofit/>
          </a:bodyPr>
          <a:lstStyle/>
          <a:p>
            <a:r>
              <a:rPr lang="en-US" altLang="fr-FR" sz="3200" cap="all" dirty="0">
                <a:latin typeface="TSTAR Heavy"/>
                <a:cs typeface="Arial" panose="020B0604020202020204" pitchFamily="34" charset="0"/>
              </a:rPr>
              <a:t>How does your project provide the solution?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C2DE9-CBEB-400E-B73F-953ACC1E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027"/>
            <a:ext cx="10515600" cy="435832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altLang="fr-FR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D5F234-3806-450B-B7A9-D82DD25C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F78601-DBC3-415D-BF25-6B629C0E1977}"/>
              </a:ext>
            </a:extLst>
          </p:cNvPr>
          <p:cNvSpPr txBox="1"/>
          <p:nvPr/>
        </p:nvSpPr>
        <p:spPr>
          <a:xfrm>
            <a:off x="7590407" y="43648"/>
            <a:ext cx="3409026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Describe target &amp; mechanism of action (non-confidential data) plus validation from the literature. Why will your approach be adopted?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92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096000" cy="1244009"/>
          </a:xfrm>
        </p:spPr>
        <p:txBody>
          <a:bodyPr>
            <a:normAutofit/>
          </a:bodyPr>
          <a:lstStyle/>
          <a:p>
            <a:r>
              <a:rPr lang="en-US" altLang="fr-FR" sz="3200" cap="all" dirty="0">
                <a:latin typeface="TSTAR Heavy"/>
                <a:cs typeface="Arial" panose="020B0604020202020204" pitchFamily="34" charset="0"/>
              </a:rPr>
              <a:t>Current status and intellectual property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C2DE9-CBEB-400E-B73F-953ACC1E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6252"/>
            <a:ext cx="10515600" cy="3558548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BE" altLang="fr-FR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4FDED-99CB-490A-B19B-B6A42FC3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0CD1E-BDDF-4B7F-9B96-D68DAE0D1EA6}"/>
              </a:ext>
            </a:extLst>
          </p:cNvPr>
          <p:cNvSpPr txBox="1"/>
          <p:nvPr/>
        </p:nvSpPr>
        <p:spPr>
          <a:xfrm>
            <a:off x="7384361" y="34802"/>
            <a:ext cx="3630967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altLang="fr-FR" sz="1800" dirty="0">
                <a:solidFill>
                  <a:schemeClr val="tx1"/>
                </a:solidFill>
                <a:cs typeface="Arial" panose="020B0604020202020204" pitchFamily="34" charset="0"/>
              </a:rPr>
              <a:t>Giv</a:t>
            </a:r>
            <a:r>
              <a:rPr lang="en-US" altLang="fr-FR" dirty="0">
                <a:cs typeface="Arial" panose="020B0604020202020204" pitchFamily="34" charset="0"/>
              </a:rPr>
              <a:t>e the development stage of your project, supportive data so far, intellectual property (patents, trade secrets) &amp; freedom to operate</a:t>
            </a:r>
            <a:endParaRPr lang="en-US" altLang="fr-FR" sz="1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6000" cy="1265274"/>
          </a:xfrm>
        </p:spPr>
        <p:txBody>
          <a:bodyPr>
            <a:normAutofit/>
          </a:bodyPr>
          <a:lstStyle/>
          <a:p>
            <a:r>
              <a:rPr lang="en-US" altLang="fr-FR" sz="3200" cap="all" dirty="0">
                <a:latin typeface="TSTAR Heavy"/>
                <a:cs typeface="Arial" panose="020B0604020202020204" pitchFamily="34" charset="0"/>
              </a:rPr>
              <a:t>The competition and market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4FDED-99CB-490A-B19B-B6A42FC3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1EC31D-905D-42A6-9F20-2394B2D86895}"/>
              </a:ext>
            </a:extLst>
          </p:cNvPr>
          <p:cNvSpPr txBox="1"/>
          <p:nvPr/>
        </p:nvSpPr>
        <p:spPr>
          <a:xfrm>
            <a:off x="7590407" y="43648"/>
            <a:ext cx="3409026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Describe competing approaches/ </a:t>
            </a:r>
            <a:r>
              <a:rPr lang="en-US" dirty="0" err="1"/>
              <a:t>organisations</a:t>
            </a:r>
            <a:r>
              <a:rPr lang="en-US" dirty="0"/>
              <a:t> and their timelines. Why is your approach competitive ? How big is the market?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698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6000" cy="1265274"/>
          </a:xfrm>
        </p:spPr>
        <p:txBody>
          <a:bodyPr>
            <a:normAutofit/>
          </a:bodyPr>
          <a:lstStyle/>
          <a:p>
            <a:r>
              <a:rPr lang="en-US" altLang="fr-FR" sz="3200" cap="all" dirty="0">
                <a:latin typeface="TSTAR Heavy"/>
                <a:cs typeface="Arial" panose="020B0604020202020204" pitchFamily="34" charset="0"/>
              </a:rPr>
              <a:t>Development pathway and timelines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C2DE9-CBEB-400E-B73F-953ACC1E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5719"/>
            <a:ext cx="10515600" cy="435832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endParaRPr lang="en-US" altLang="fr-FR" sz="2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endParaRPr lang="en-US" altLang="fr-FR" sz="2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4FDED-99CB-490A-B19B-B6A42FC3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70A79B-71A9-4579-844A-7624DD43F43A}"/>
              </a:ext>
            </a:extLst>
          </p:cNvPr>
          <p:cNvSpPr txBox="1"/>
          <p:nvPr/>
        </p:nvSpPr>
        <p:spPr>
          <a:xfrm>
            <a:off x="7590407" y="43648"/>
            <a:ext cx="3409026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altLang="fr-FR" sz="1800" dirty="0">
                <a:solidFill>
                  <a:schemeClr val="tx1"/>
                </a:solidFill>
                <a:cs typeface="Arial" panose="020B0604020202020204" pitchFamily="34" charset="0"/>
              </a:rPr>
              <a:t>Discuss your next product development milestones and the estimated timeframe to reach these, covering the next 3 years. </a:t>
            </a:r>
          </a:p>
        </p:txBody>
      </p:sp>
    </p:spTree>
    <p:extLst>
      <p:ext uri="{BB962C8B-B14F-4D97-AF65-F5344CB8AC3E}">
        <p14:creationId xmlns:p14="http://schemas.microsoft.com/office/powerpoint/2010/main" val="3997844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E52BB-6D5D-4618-8163-1BB79EA9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096000" cy="1254642"/>
          </a:xfrm>
        </p:spPr>
        <p:txBody>
          <a:bodyPr>
            <a:normAutofit/>
          </a:bodyPr>
          <a:lstStyle/>
          <a:p>
            <a:r>
              <a:rPr lang="en-US" altLang="fr-FR" sz="3200" cap="all" dirty="0">
                <a:latin typeface="TSTAR Heavy"/>
                <a:cs typeface="Arial" panose="020B0604020202020204" pitchFamily="34" charset="0"/>
              </a:rPr>
              <a:t>Use of accelerator program funding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C2DE9-CBEB-400E-B73F-953ACC1E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260"/>
            <a:ext cx="10515600" cy="3758033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BE" altLang="fr-FR" sz="24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44FDED-99CB-490A-B19B-B6A42FC3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2B24D2-F147-4D59-BA01-CDB5F60F9503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420D25-901E-4EAE-B2C0-F5F6F5923677}"/>
              </a:ext>
            </a:extLst>
          </p:cNvPr>
          <p:cNvSpPr txBox="1"/>
          <p:nvPr/>
        </p:nvSpPr>
        <p:spPr>
          <a:xfrm>
            <a:off x="7590407" y="43648"/>
            <a:ext cx="3409026" cy="1200329"/>
          </a:xfrm>
          <a:prstGeom prst="rect">
            <a:avLst/>
          </a:prstGeom>
          <a:solidFill>
            <a:srgbClr val="B9AFDC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altLang="fr-FR" sz="1800" dirty="0">
                <a:solidFill>
                  <a:schemeClr val="tx1"/>
                </a:solidFill>
                <a:cs typeface="Arial" panose="020B0604020202020204" pitchFamily="34" charset="0"/>
              </a:rPr>
              <a:t>Describe th</a:t>
            </a:r>
            <a:r>
              <a:rPr lang="en-US" altLang="fr-FR" dirty="0">
                <a:cs typeface="Arial" panose="020B0604020202020204" pitchFamily="34" charset="0"/>
              </a:rPr>
              <a:t>e plan &amp; budget for your work under the Accelerator. How does the work accelerate and de-risk your project? </a:t>
            </a:r>
            <a:endParaRPr lang="en-US" altLang="fr-FR" sz="1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096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8FBD4CE2BB7D4FA91381457335B65B" ma:contentTypeVersion="13" ma:contentTypeDescription="Create a new document." ma:contentTypeScope="" ma:versionID="e6e260676a713f5026a910e82210dc09">
  <xsd:schema xmlns:xsd="http://www.w3.org/2001/XMLSchema" xmlns:xs="http://www.w3.org/2001/XMLSchema" xmlns:p="http://schemas.microsoft.com/office/2006/metadata/properties" xmlns:ns2="160eb70b-3455-40eb-9ef6-8376daf19b88" xmlns:ns3="20894960-79d9-4586-8114-95b2880f4cc6" targetNamespace="http://schemas.microsoft.com/office/2006/metadata/properties" ma:root="true" ma:fieldsID="59b16f3522e68da8a02393a1af429e09" ns2:_="" ns3:_="">
    <xsd:import namespace="160eb70b-3455-40eb-9ef6-8376daf19b88"/>
    <xsd:import namespace="20894960-79d9-4586-8114-95b2880f4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eb70b-3455-40eb-9ef6-8376daf19b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94960-79d9-4586-8114-95b2880f4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0EABDD-A0E8-48CD-834E-976C9A9FDEF0}">
  <ds:schemaRefs>
    <ds:schemaRef ds:uri="http://purl.org/dc/dcmitype/"/>
    <ds:schemaRef ds:uri="http://www.w3.org/XML/1998/namespace"/>
    <ds:schemaRef ds:uri="20894960-79d9-4586-8114-95b2880f4cc6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160eb70b-3455-40eb-9ef6-8376daf19b8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2E62AE8-745F-49F6-84D3-32A00B2CC6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446C51-4063-4909-803F-7431423910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0eb70b-3455-40eb-9ef6-8376daf19b88"/>
    <ds:schemaRef ds:uri="20894960-79d9-4586-8114-95b2880f4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Grand écran</PresentationFormat>
  <Paragraphs>54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TSTAR Heavy</vt:lpstr>
      <vt:lpstr>Thème Office</vt:lpstr>
      <vt:lpstr>Cell and gene therapy accelerator  application form</vt:lpstr>
      <vt:lpstr>APPLICANT DETAILS</vt:lpstr>
      <vt:lpstr> Make your case  </vt:lpstr>
      <vt:lpstr>   what’s the healthcare Problem you are Addressing?  </vt:lpstr>
      <vt:lpstr>How does your project provide the solution?</vt:lpstr>
      <vt:lpstr>Current status and intellectual property</vt:lpstr>
      <vt:lpstr>The competition and market </vt:lpstr>
      <vt:lpstr>Development pathway and timelines </vt:lpstr>
      <vt:lpstr>Use of accelerator program funding </vt:lpstr>
      <vt:lpstr>Project owner or team</vt:lpstr>
      <vt:lpstr>Project history and Financials</vt:lpstr>
      <vt:lpstr>Swot ANALYSIS</vt:lpstr>
      <vt:lpstr>Cell and gene therapy accelerator  application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Florence Bosco</cp:lastModifiedBy>
  <cp:revision>1273</cp:revision>
  <cp:lastPrinted>2021-06-07T15:07:20Z</cp:lastPrinted>
  <dcterms:created xsi:type="dcterms:W3CDTF">2018-12-19T09:31:31Z</dcterms:created>
  <dcterms:modified xsi:type="dcterms:W3CDTF">2021-06-23T07:02:42Z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0x010100D58FBD4CE2BB7D4FA91381457335B65B</vt:lpwstr>
  </property>
</Properties>
</file>